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57" r:id="rId3"/>
    <p:sldId id="270" r:id="rId4"/>
    <p:sldId id="263" r:id="rId5"/>
    <p:sldId id="266" r:id="rId6"/>
    <p:sldId id="269" r:id="rId7"/>
    <p:sldId id="273" r:id="rId8"/>
    <p:sldId id="274" r:id="rId9"/>
    <p:sldId id="275" r:id="rId10"/>
    <p:sldId id="267" r:id="rId11"/>
    <p:sldId id="271" r:id="rId12"/>
    <p:sldId id="27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D48784-D7A7-48C8-8A41-27D6D7C26EA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4C35E-1F36-4EE5-8155-5A258E50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87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85DF-3561-529A-4AAA-7AF486E48B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39CA11-0C9A-952A-B454-06CA012A4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D7769-CFA7-6391-820E-4FF9B48CC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8B3F8-F3D9-3188-EC41-4BB893D0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33D96-CFCB-9E4E-C362-7802C2946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03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3E94-083D-A34C-E5CE-D072DC20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C9A633-48CA-1B96-5222-CD043A469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3CBC6-54C3-E8F5-98B7-0C60878EA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5ADD4-7F9B-621C-D6EA-10CE9D833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2B028-F8FF-B509-D282-EA8B1069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57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07C22F-9A45-BE45-EA41-6B02AAB7E2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3C2F74-4DBE-13BF-E63C-89F85A2A4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F3D6F-E198-6B26-E6A4-6E0E20DC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1A655-D4F7-D0F1-4237-0E5607696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9D242-EE2A-D739-D3A2-C591D52D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29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F724F-E7C7-64DB-FE5C-3F089E81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7F9DA-DAB7-29E1-EE63-C7A82E1DC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91F4E-A155-B944-5E4F-1177F3C6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DAE80-BF8B-4CB9-2543-8B2057E83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65198-65E2-D6D7-353C-BEA250F01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9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C5F4-D583-5074-1C6B-A7235A4FE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D3442-A83F-2C3C-01D9-480585810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FB133-09C4-8C07-2B3F-1BFF04B5A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E963B-BADF-0ADA-0C57-5F7E84AA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DAFF5-D5AC-7B37-910A-0CC4B523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C7BF-5132-66F0-A6AA-36019AE6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BE221-7762-6D64-76EF-8CBEB78EB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8945D3-28C5-0B65-61B6-1C2A8751D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F271B-7360-0336-0D01-5121FC9A0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419E0-2E7A-F943-D2B5-378E5D15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82C15-39B3-F039-863F-638AC52C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42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D9AD-E982-228D-B391-526CA6817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498DD-0281-E5F4-C9B3-EB904FFC4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4BFAF-BE31-2936-D4A0-95E394AAE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611C8-7C4C-9903-5566-5C56F31799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C08F5-6C88-C0FA-33A8-E428C1F0E0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E43213-35E6-138C-2BBB-4B5F9758F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39D2BC-921D-0DD1-993C-075478FB7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7468C5-3A55-A411-7E5C-C74DD6F6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44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CB05F-8C00-F899-BE0E-BDCC59EB3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0F298-E4A6-41F4-52F2-F9D9C435F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C102A-D804-B8CC-5B77-4C1B6566E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07B3F-FF5A-10AD-C426-15A920059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6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A1F78F-2964-424F-1EB5-E9BA1F7A2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06C2C4-F775-4F66-F4C4-7440204D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EA094-167B-2C46-708F-5A762D334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92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1B022-4643-DF16-B2B7-52F37203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716BD-A065-4D2F-71FB-202F113F9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E8058-CEDA-4275-C35A-F7A89EABB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1101C-9EA2-3839-121A-0D4840DE4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EF71C-2FF9-5670-5DA6-53D07723C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D08AE-00C6-8AD6-72BA-A7FB23FFB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94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7DD5-7458-97ED-0E0C-EBDDEF776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456D4C-F926-B49F-E40D-536D31C57D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8704A-9B6F-8616-32DA-83C702D2B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E76C2-9C53-4A8C-A4CC-C16536F0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86E35-C15C-4B75-BF7A-E1E8564F3AD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7783C-3CF3-C02B-BA4F-035D426D0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BB687-FEC3-42EE-CF0E-8C4CA266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0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47CAF-C0E3-B5FD-43A9-9EEEF301B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B4CE2-FD80-84D2-EA7D-C3FAC2262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7242D-5FA2-B3CD-FB2C-61B550B9A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86E35-C15C-4B75-BF7A-E1E8564F3ADE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D5E41-F0BE-7707-4847-322CFCDE8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C25CD-139B-BC3A-1441-B2B9ACF07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2425F-F3CD-4E0E-84A6-6459E54BF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9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5E2EB-EED9-B900-459D-307FAABF7C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0AD42-3743-5655-A712-7458F7CBCD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group of dogs looking at the camera&#10;&#10;Description automatically generated">
            <a:extLst>
              <a:ext uri="{FF2B5EF4-FFF2-40B4-BE49-F238E27FC236}">
                <a16:creationId xmlns:a16="http://schemas.microsoft.com/office/drawing/2014/main" id="{2554057C-D263-8F67-33B6-537FAB3E6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3014"/>
            <a:ext cx="12192000" cy="54949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C260FA-D944-3971-719E-1F66DB3E2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78" y="1479984"/>
            <a:ext cx="6432233" cy="7808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80E6AC-9BA2-2C15-05AA-9163D25A3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760" y="2377782"/>
            <a:ext cx="1708468" cy="279409"/>
          </a:xfrm>
          <a:prstGeom prst="rect">
            <a:avLst/>
          </a:prstGeom>
        </p:spPr>
      </p:pic>
      <p:pic>
        <p:nvPicPr>
          <p:cNvPr id="17" name="Picture 16" descr="A close-up of a logo&#10;&#10;Description automatically generated">
            <a:extLst>
              <a:ext uri="{FF2B5EF4-FFF2-40B4-BE49-F238E27FC236}">
                <a16:creationId xmlns:a16="http://schemas.microsoft.com/office/drawing/2014/main" id="{DBFE0BA0-2DF1-7D95-3988-4E50BBDC1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956" y="207196"/>
            <a:ext cx="6226080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6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AE473-80DE-A955-51B7-974B1A4BB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>
                <a:latin typeface="Helvetica Neue" pitchFamily="50" charset="0"/>
              </a:rPr>
              <a:t>Ejemplos – test set</a:t>
            </a:r>
            <a:endParaRPr lang="en-US" b="1" dirty="0">
              <a:latin typeface="Helvetica Neue" pitchFamily="50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8D8D1C-4EEE-B963-E8E3-C49373ABB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705597"/>
              </p:ext>
            </p:extLst>
          </p:nvPr>
        </p:nvGraphicFramePr>
        <p:xfrm>
          <a:off x="838200" y="2271470"/>
          <a:ext cx="10772775" cy="1468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00125">
                  <a:extLst>
                    <a:ext uri="{9D8B030D-6E8A-4147-A177-3AD203B41FA5}">
                      <a16:colId xmlns:a16="http://schemas.microsoft.com/office/drawing/2014/main" val="16329154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66349216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27509644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419199378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2603288815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2515985988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3131518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HelveticaNeue MediumCond" panose="020B0506000000000000" pitchFamily="34" charset="0"/>
                        </a:rPr>
                        <a:t>Modelo</a:t>
                      </a:r>
                      <a:endParaRPr lang="en-US" b="0" dirty="0">
                        <a:latin typeface="HelveticaNeue MediumCond" panose="020B0506000000000000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latin typeface="HelveticaNeue MediumCond" panose="020B0506000000000000" pitchFamily="34" charset="0"/>
                        </a:rPr>
                        <a:t>Clasificación</a:t>
                      </a:r>
                      <a:endParaRPr lang="en-US" b="0" dirty="0">
                        <a:latin typeface="HelveticaNeue MediumCond" panose="020B0506000000000000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latin typeface="HelveticaNeue MediumCond" panose="020B0506000000000000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latin typeface="HelveticaNeue MediumCond" panose="020B0506000000000000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latin typeface="HelveticaNeue MediumCond" panose="020B0506000000000000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latin typeface="HelveticaNeue MediumCond" panose="020B0506000000000000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latin typeface="HelveticaNeue MediumCond" panose="020B0506000000000000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195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 Neue" pitchFamily="50" charset="0"/>
                        </a:rPr>
                        <a:t>ResNet18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pitchFamily="50" charset="0"/>
                        </a:rPr>
                        <a:t>Samoyed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 Neue" pitchFamily="50" charset="0"/>
                        </a:rPr>
                        <a:t>Scottish </a:t>
                      </a:r>
                      <a:r>
                        <a:rPr lang="es-AR" dirty="0" err="1">
                          <a:latin typeface="Helvetica Neue" pitchFamily="50" charset="0"/>
                        </a:rPr>
                        <a:t>deerhound</a:t>
                      </a:r>
                      <a:endParaRPr lang="en-US" dirty="0">
                        <a:latin typeface="Helvetica Neue" pitchFamily="50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 Neue" pitchFamily="50" charset="0"/>
                        </a:rPr>
                        <a:t>Saint Bernard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 Neue" pitchFamily="50" charset="0"/>
                        </a:rPr>
                        <a:t>Afghan hound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 Neue" pitchFamily="50" charset="0"/>
                        </a:rPr>
                        <a:t>Borzoi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 Neue" pitchFamily="50" charset="0"/>
                        </a:rPr>
                        <a:t>Redbone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20345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 Neue" pitchFamily="50" charset="0"/>
                        </a:rPr>
                        <a:t>ResNet50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 Neue" pitchFamily="50" charset="0"/>
                        </a:rPr>
                        <a:t>Standard poodle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>
                          <a:latin typeface="Helvetica Neue" pitchFamily="50" charset="0"/>
                        </a:rPr>
                        <a:t>Scottish </a:t>
                      </a:r>
                      <a:r>
                        <a:rPr lang="es-AR" dirty="0" err="1">
                          <a:latin typeface="Helvetica Neue" pitchFamily="50" charset="0"/>
                        </a:rPr>
                        <a:t>deerhound</a:t>
                      </a:r>
                      <a:endParaRPr lang="en-US" dirty="0">
                        <a:latin typeface="Helvetica Neue" pitchFamily="50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pitchFamily="50" charset="0"/>
                        </a:rPr>
                        <a:t>Boxer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pitchFamily="50" charset="0"/>
                        </a:rPr>
                        <a:t>Saluki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pitchFamily="50" charset="0"/>
                        </a:rPr>
                        <a:t>Papillon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elvetica Neue" pitchFamily="50" charset="0"/>
                          <a:ea typeface="+mn-ea"/>
                          <a:cs typeface="+mn-cs"/>
                        </a:rPr>
                        <a:t>Redbone</a:t>
                      </a:r>
                      <a:endParaRPr lang="en-US" dirty="0">
                        <a:latin typeface="Helvetica Neue" pitchFamily="50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23943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 Neue" pitchFamily="50" charset="0"/>
                        </a:rPr>
                        <a:t>True </a:t>
                      </a:r>
                      <a:r>
                        <a:rPr lang="es-AR" dirty="0" err="1">
                          <a:latin typeface="Helvetica Neue" pitchFamily="50" charset="0"/>
                        </a:rPr>
                        <a:t>label</a:t>
                      </a:r>
                      <a:endParaRPr lang="en-US" dirty="0">
                        <a:latin typeface="Helvetica Neue" pitchFamily="50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 Neue" pitchFamily="50" charset="0"/>
                        </a:rPr>
                        <a:t>Standard poodle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>
                          <a:latin typeface="Helvetica Neue" pitchFamily="50" charset="0"/>
                        </a:rPr>
                        <a:t>Scottish </a:t>
                      </a:r>
                      <a:r>
                        <a:rPr lang="es-AR" dirty="0" err="1">
                          <a:latin typeface="Helvetica Neue" pitchFamily="50" charset="0"/>
                        </a:rPr>
                        <a:t>deerhound</a:t>
                      </a:r>
                      <a:endParaRPr lang="en-US" dirty="0">
                        <a:latin typeface="Helvetica Neue" pitchFamily="50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pitchFamily="50" charset="0"/>
                        </a:rPr>
                        <a:t>Boxer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pitchFamily="50" charset="0"/>
                        </a:rPr>
                        <a:t>Saluki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etica Neue" pitchFamily="50" charset="0"/>
                        </a:rPr>
                        <a:t>Papillon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Helvetica Neue" pitchFamily="50" charset="0"/>
                          <a:ea typeface="+mn-ea"/>
                          <a:cs typeface="+mn-cs"/>
                        </a:rPr>
                        <a:t>Redbone</a:t>
                      </a:r>
                      <a:endParaRPr lang="en-US" dirty="0">
                        <a:latin typeface="Helvetica Neue" pitchFamily="50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900622"/>
                  </a:ext>
                </a:extLst>
              </a:tr>
            </a:tbl>
          </a:graphicData>
        </a:graphic>
      </p:graphicFrame>
      <p:pic>
        <p:nvPicPr>
          <p:cNvPr id="7" name="Picture 6" descr="A pair of poodles playing in the woods&#10;&#10;Description automatically generated">
            <a:extLst>
              <a:ext uri="{FF2B5EF4-FFF2-40B4-BE49-F238E27FC236}">
                <a16:creationId xmlns:a16="http://schemas.microsoft.com/office/drawing/2014/main" id="{85DE9CAB-5817-ECD5-C5D8-93664E731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259" y="3798160"/>
            <a:ext cx="1481962" cy="992915"/>
          </a:xfrm>
          <a:prstGeom prst="rect">
            <a:avLst/>
          </a:prstGeom>
        </p:spPr>
      </p:pic>
      <p:pic>
        <p:nvPicPr>
          <p:cNvPr id="5" name="Picture 4" descr="A person holding a dog&#10;&#10;Description automatically generated">
            <a:extLst>
              <a:ext uri="{FF2B5EF4-FFF2-40B4-BE49-F238E27FC236}">
                <a16:creationId xmlns:a16="http://schemas.microsoft.com/office/drawing/2014/main" id="{5C5F4240-DE9C-7830-7D00-97332CBA5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249" y="3798160"/>
            <a:ext cx="1428952" cy="1697765"/>
          </a:xfrm>
          <a:prstGeom prst="rect">
            <a:avLst/>
          </a:prstGeom>
        </p:spPr>
      </p:pic>
      <p:pic>
        <p:nvPicPr>
          <p:cNvPr id="8" name="Picture 7" descr="A dog standing on a deck&#10;&#10;Description automatically generated">
            <a:extLst>
              <a:ext uri="{FF2B5EF4-FFF2-40B4-BE49-F238E27FC236}">
                <a16:creationId xmlns:a16="http://schemas.microsoft.com/office/drawing/2014/main" id="{607EA858-0B5C-C366-2857-D4EF5CC15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904" y="3798160"/>
            <a:ext cx="1416151" cy="1062113"/>
          </a:xfrm>
          <a:prstGeom prst="rect">
            <a:avLst/>
          </a:prstGeom>
        </p:spPr>
      </p:pic>
      <p:pic>
        <p:nvPicPr>
          <p:cNvPr id="10" name="Picture 9" descr="A dog with long hair on leash&#10;&#10;Description automatically generated">
            <a:extLst>
              <a:ext uri="{FF2B5EF4-FFF2-40B4-BE49-F238E27FC236}">
                <a16:creationId xmlns:a16="http://schemas.microsoft.com/office/drawing/2014/main" id="{478F07DF-FA28-C613-8411-49B86F4009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193" y="3798160"/>
            <a:ext cx="1495354" cy="992915"/>
          </a:xfrm>
          <a:prstGeom prst="rect">
            <a:avLst/>
          </a:prstGeom>
        </p:spPr>
      </p:pic>
      <p:pic>
        <p:nvPicPr>
          <p:cNvPr id="12" name="Picture 11" descr="A dog on a leash on a rock&#10;&#10;Description automatically generated">
            <a:extLst>
              <a:ext uri="{FF2B5EF4-FFF2-40B4-BE49-F238E27FC236}">
                <a16:creationId xmlns:a16="http://schemas.microsoft.com/office/drawing/2014/main" id="{D1C102E6-085D-53E8-AABE-9735978DC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370" y="3798160"/>
            <a:ext cx="1487616" cy="1115712"/>
          </a:xfrm>
          <a:prstGeom prst="rect">
            <a:avLst/>
          </a:prstGeom>
        </p:spPr>
      </p:pic>
      <p:pic>
        <p:nvPicPr>
          <p:cNvPr id="14" name="Picture 13" descr="A dog lying on a rug&#10;&#10;Description automatically generated">
            <a:extLst>
              <a:ext uri="{FF2B5EF4-FFF2-40B4-BE49-F238E27FC236}">
                <a16:creationId xmlns:a16="http://schemas.microsoft.com/office/drawing/2014/main" id="{6B77EAB4-FF84-4C89-74FA-105D56591E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731" y="3802401"/>
            <a:ext cx="1481962" cy="11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4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CD75B5D-3400-9AB1-8F83-4C5F988F9BBC}"/>
              </a:ext>
            </a:extLst>
          </p:cNvPr>
          <p:cNvGrpSpPr/>
          <p:nvPr/>
        </p:nvGrpSpPr>
        <p:grpSpPr>
          <a:xfrm>
            <a:off x="230850" y="1936781"/>
            <a:ext cx="11730299" cy="4556094"/>
            <a:chOff x="195876" y="2084507"/>
            <a:chExt cx="11730299" cy="45560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80C6DC-09F5-BD47-5B37-CC3EEBB5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5876" y="2084507"/>
              <a:ext cx="2133600" cy="213360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5" name="Picture 4" descr="A dog sitting on a wood floor&#10;&#10;Description automatically generated">
              <a:extLst>
                <a:ext uri="{FF2B5EF4-FFF2-40B4-BE49-F238E27FC236}">
                  <a16:creationId xmlns:a16="http://schemas.microsoft.com/office/drawing/2014/main" id="{29537E25-638B-F14F-8D84-386820B2B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2056" y="2084507"/>
              <a:ext cx="2133600" cy="213360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7D0CCC-22ED-2BE0-85EB-4AAC5BC1A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5876" y="4507001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A24368-C144-4184-939B-FD70CBF02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82402" y="4507001"/>
              <a:ext cx="2133600" cy="213360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DFFE58-F3B4-8079-89DF-7DE8B8DB8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72229" y="2084507"/>
              <a:ext cx="2133600" cy="213360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ADDEAC-E14E-3B10-3AFD-309CFE465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62056" y="4507001"/>
              <a:ext cx="2133600" cy="213360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A456ABC-073E-25A7-5474-04312282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72229" y="4507001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1D87F6E-B7B5-CAB2-AF38-6C93D1027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92575" y="4507001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DE0CA98-D744-ECB6-71DF-BC64B4780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82402" y="2084507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D5D9A2A-354F-F43F-ADFE-3094705F6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92575" y="2084507"/>
              <a:ext cx="2133600" cy="213360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</p:pic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3D9E7B30-36A3-CE62-85F4-24E86944C6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>
                <a:latin typeface="Helvetica Neue" pitchFamily="50" charset="0"/>
              </a:rPr>
              <a:t>Prueba – ResNet18  </a:t>
            </a:r>
            <a:endParaRPr lang="en-US" b="1" dirty="0">
              <a:latin typeface="Helvetica Neu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253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CD75B5D-3400-9AB1-8F83-4C5F988F9BBC}"/>
              </a:ext>
            </a:extLst>
          </p:cNvPr>
          <p:cNvGrpSpPr/>
          <p:nvPr/>
        </p:nvGrpSpPr>
        <p:grpSpPr>
          <a:xfrm>
            <a:off x="230850" y="1936781"/>
            <a:ext cx="11730299" cy="4556094"/>
            <a:chOff x="195876" y="2084507"/>
            <a:chExt cx="11730299" cy="45560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80C6DC-09F5-BD47-5B37-CC3EEBB5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5876" y="2084507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9537E25-638B-F14F-8D84-386820B2B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62056" y="2084507"/>
              <a:ext cx="2133600" cy="21336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7D0CCC-22ED-2BE0-85EB-4AAC5BC1A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5876" y="4507001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A24368-C144-4184-939B-FD70CBF02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82402" y="4507001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DFFE58-F3B4-8079-89DF-7DE8B8DB8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72229" y="2084507"/>
              <a:ext cx="2133600" cy="213360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ADDEAC-E14E-3B10-3AFD-309CFE465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62056" y="4507001"/>
              <a:ext cx="2133600" cy="213360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A456ABC-073E-25A7-5474-043122827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72229" y="4507001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1D87F6E-B7B5-CAB2-AF38-6C93D1027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92575" y="4507001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DE0CA98-D744-ECB6-71DF-BC64B4780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82402" y="2084507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D5D9A2A-354F-F43F-ADFE-3094705F6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92575" y="2084507"/>
              <a:ext cx="2133600" cy="2133600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3D9E7B30-36A3-CE62-85F4-24E86944C6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>
                <a:latin typeface="Helvetica Neue" pitchFamily="50" charset="0"/>
              </a:rPr>
              <a:t>Prueba – ResNet50  </a:t>
            </a:r>
            <a:endParaRPr lang="en-US" b="1" dirty="0">
              <a:latin typeface="Helvetica Neu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763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dogs with their tongue out&#10;&#10;Description automatically generated">
            <a:extLst>
              <a:ext uri="{FF2B5EF4-FFF2-40B4-BE49-F238E27FC236}">
                <a16:creationId xmlns:a16="http://schemas.microsoft.com/office/drawing/2014/main" id="{7A721334-2652-20AC-64F0-9B80C8FE3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12192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57DAFF-9461-8557-8E4B-144DB360B41D}"/>
              </a:ext>
            </a:extLst>
          </p:cNvPr>
          <p:cNvSpPr txBox="1"/>
          <p:nvPr/>
        </p:nvSpPr>
        <p:spPr>
          <a:xfrm>
            <a:off x="4088880" y="716340"/>
            <a:ext cx="40142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9600" b="1" dirty="0">
                <a:latin typeface="Helvetica Neue" pitchFamily="50" charset="0"/>
              </a:rPr>
              <a:t>¡Gracias!</a:t>
            </a:r>
            <a:endParaRPr lang="en-US" sz="9600" b="1" dirty="0">
              <a:latin typeface="Helvetica Neu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29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CA23-AAEA-C34A-8699-0D3139188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7200" b="1" kern="100" dirty="0">
                <a:effectLst/>
                <a:latin typeface="Helvetica Neue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Introducción</a:t>
            </a:r>
            <a:endParaRPr lang="en-US" sz="5400" b="1" dirty="0">
              <a:latin typeface="Helvetica" panose="020B0604020202020204" pitchFamily="34" charset="0"/>
              <a:ea typeface="HGSGothicE" panose="020B0400000000000000" pitchFamily="34" charset="-128"/>
              <a:cs typeface="Helvetica" panose="020B0604020202020204" pitchFamily="34" charset="0"/>
            </a:endParaRPr>
          </a:p>
        </p:txBody>
      </p:sp>
      <p:pic>
        <p:nvPicPr>
          <p:cNvPr id="5" name="Content Placeholder 4" descr="A collage of dogs sticking their tongue out&#10;&#10;Description automatically generated">
            <a:extLst>
              <a:ext uri="{FF2B5EF4-FFF2-40B4-BE49-F238E27FC236}">
                <a16:creationId xmlns:a16="http://schemas.microsoft.com/office/drawing/2014/main" id="{6913F011-42C2-19B9-3F5B-8E5B9DDBD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6" r="1"/>
          <a:stretch/>
        </p:blipFill>
        <p:spPr>
          <a:xfrm>
            <a:off x="7618407" y="2267980"/>
            <a:ext cx="4572000" cy="4590020"/>
          </a:xfrm>
        </p:spPr>
      </p:pic>
      <p:pic>
        <p:nvPicPr>
          <p:cNvPr id="6" name="Content Placeholder 4" descr="A collage of dogs sticking their tongue out&#10;&#10;Description automatically generated">
            <a:extLst>
              <a:ext uri="{FF2B5EF4-FFF2-40B4-BE49-F238E27FC236}">
                <a16:creationId xmlns:a16="http://schemas.microsoft.com/office/drawing/2014/main" id="{62D1499E-48B7-26FC-C317-CA1F9DC184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95" b="50274"/>
          <a:stretch/>
        </p:blipFill>
        <p:spPr>
          <a:xfrm>
            <a:off x="7616814" y="-14471"/>
            <a:ext cx="2287593" cy="2282450"/>
          </a:xfrm>
          <a:prstGeom prst="rect">
            <a:avLst/>
          </a:prstGeom>
        </p:spPr>
      </p:pic>
      <p:pic>
        <p:nvPicPr>
          <p:cNvPr id="7" name="Content Placeholder 4" descr="A collage of dogs sticking their tongue out&#10;&#10;Description automatically generated">
            <a:extLst>
              <a:ext uri="{FF2B5EF4-FFF2-40B4-BE49-F238E27FC236}">
                <a16:creationId xmlns:a16="http://schemas.microsoft.com/office/drawing/2014/main" id="{22D405C3-EDAC-83E2-F6F1-DA4C6CDD21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73" r="66795"/>
          <a:stretch/>
        </p:blipFill>
        <p:spPr>
          <a:xfrm>
            <a:off x="9904407" y="-14471"/>
            <a:ext cx="2287593" cy="22824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B2E69-888F-C811-F4A4-DCA38EF97C7A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636159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Con aproximadamente </a:t>
            </a:r>
            <a:r>
              <a:rPr lang="es-ES" sz="2000" kern="100" dirty="0">
                <a:latin typeface="HelveticaNeue MediumCond" panose="020B0506000000000000" pitchFamily="34" charset="0"/>
                <a:cs typeface="Times New Roman" panose="02020603050405020304" pitchFamily="18" charset="0"/>
              </a:rPr>
              <a:t>360 razas de perros reconocidas </a:t>
            </a:r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en todo el mundo, cada una con sus características únicas, identificar la raza de un perro a partir de una imagen es un desafío significativo en el campo de la visión por computadora. </a:t>
            </a:r>
          </a:p>
          <a:p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Este proyecto se enfoca en la clasificación multiclase de </a:t>
            </a:r>
            <a:r>
              <a:rPr lang="es-ES" sz="2000" kern="100" dirty="0">
                <a:latin typeface="HelveticaNeue MediumCond" panose="020B0506000000000000" pitchFamily="34" charset="0"/>
                <a:cs typeface="Times New Roman" panose="02020603050405020304" pitchFamily="18" charset="0"/>
              </a:rPr>
              <a:t>120 de estas razas</a:t>
            </a:r>
            <a:r>
              <a:rPr lang="es-ES" sz="2000" kern="100" dirty="0">
                <a:solidFill>
                  <a:srgbClr val="374151"/>
                </a:solidFill>
                <a:latin typeface="Helvetica Neue" pitchFamily="50" charset="0"/>
                <a:cs typeface="Times New Roman" panose="02020603050405020304" pitchFamily="18" charset="0"/>
              </a:rPr>
              <a:t>. </a:t>
            </a:r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Aunque el </a:t>
            </a:r>
            <a:r>
              <a:rPr lang="es-ES" sz="2000" dirty="0" err="1">
                <a:solidFill>
                  <a:srgbClr val="374151"/>
                </a:solidFill>
                <a:latin typeface="Helvetica Neue" pitchFamily="50" charset="0"/>
              </a:rPr>
              <a:t>dataset</a:t>
            </a:r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 cubre solo una tercera parte de la diversidad total de razas caninas, proporciona una sólida base para </a:t>
            </a:r>
            <a:r>
              <a:rPr lang="es-ES" sz="2000" kern="100" dirty="0">
                <a:latin typeface="HelveticaNeue MediumCond" panose="020B0506000000000000" pitchFamily="34" charset="0"/>
                <a:cs typeface="Times New Roman" panose="02020603050405020304" pitchFamily="18" charset="0"/>
              </a:rPr>
              <a:t>explorar la eficacia y precisión de distintas arquitecturas de modelos de clasificación.</a:t>
            </a:r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 </a:t>
            </a:r>
          </a:p>
          <a:p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La capacidad de identificar la raza de un perro mediante una imagen puede ser útil para </a:t>
            </a:r>
            <a:r>
              <a:rPr lang="es-ES" sz="2000" kern="100" dirty="0">
                <a:latin typeface="HelveticaNeue MediumCond" panose="020B0506000000000000" pitchFamily="34" charset="0"/>
                <a:cs typeface="Times New Roman" panose="02020603050405020304" pitchFamily="18" charset="0"/>
              </a:rPr>
              <a:t>ayudar a dueños de mascotas y profesionales veterinarios</a:t>
            </a:r>
            <a:r>
              <a:rPr lang="es-ES" sz="2000" kern="100" dirty="0">
                <a:solidFill>
                  <a:srgbClr val="374151"/>
                </a:solidFill>
                <a:latin typeface="Helvetica Neue" pitchFamily="50" charset="0"/>
                <a:cs typeface="Times New Roman" panose="02020603050405020304" pitchFamily="18" charset="0"/>
              </a:rPr>
              <a:t> </a:t>
            </a:r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y </a:t>
            </a:r>
            <a:r>
              <a:rPr lang="es-ES" sz="2000" kern="100" dirty="0">
                <a:latin typeface="HelveticaNeue MediumCond" panose="020B0506000000000000" pitchFamily="34" charset="0"/>
                <a:cs typeface="Times New Roman" panose="02020603050405020304" pitchFamily="18" charset="0"/>
              </a:rPr>
              <a:t>facilitar procesos en refugios </a:t>
            </a:r>
            <a:r>
              <a:rPr lang="es-ES" sz="2000" dirty="0">
                <a:solidFill>
                  <a:srgbClr val="374151"/>
                </a:solidFill>
                <a:latin typeface="Helvetica Neue" pitchFamily="50" charset="0"/>
              </a:rPr>
              <a:t>de animales y plataformas de adopción, proporcionando información rápida sobre las razas de los perros. </a:t>
            </a:r>
            <a:endParaRPr lang="en-US" sz="2000" dirty="0">
              <a:latin typeface="Helvetica Neu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65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23CC-6DEA-1B21-E00A-083AAE25F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>
                <a:latin typeface="Helvetica Neue" pitchFamily="50" charset="0"/>
              </a:rPr>
              <a:t>Distribución de razas de perros</a:t>
            </a:r>
            <a:endParaRPr lang="en-US" b="1" dirty="0">
              <a:latin typeface="Helvetica Neue" pitchFamily="50" charset="0"/>
            </a:endParaRPr>
          </a:p>
        </p:txBody>
      </p:sp>
      <p:pic>
        <p:nvPicPr>
          <p:cNvPr id="3" name="Picture 2" descr="A colorful chart with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0ECA8949-4E78-12A9-1042-6E9310D8BB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/>
          <a:stretch/>
        </p:blipFill>
        <p:spPr>
          <a:xfrm>
            <a:off x="838200" y="1690688"/>
            <a:ext cx="10515601" cy="505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33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6AAD5-9DF5-BB9B-B311-3E0D0F39F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>
                <a:latin typeface="Helvetica Neue" pitchFamily="50" charset="0"/>
              </a:rPr>
              <a:t>Ejemplos de imágenes en los datos</a:t>
            </a:r>
            <a:endParaRPr lang="en-US" b="1" dirty="0">
              <a:latin typeface="Helvetica Neue" pitchFamily="50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1B69D5-AA91-DA94-D228-2D9F5F4A11EE}"/>
              </a:ext>
            </a:extLst>
          </p:cNvPr>
          <p:cNvGrpSpPr/>
          <p:nvPr/>
        </p:nvGrpSpPr>
        <p:grpSpPr>
          <a:xfrm>
            <a:off x="690562" y="2162175"/>
            <a:ext cx="10810875" cy="4124325"/>
            <a:chOff x="838200" y="2162175"/>
            <a:chExt cx="10810875" cy="4124325"/>
          </a:xfrm>
        </p:grpSpPr>
        <p:pic>
          <p:nvPicPr>
            <p:cNvPr id="5" name="Picture 4" descr="A collage of different dogs&#10;&#10;Description automatically generated">
              <a:extLst>
                <a:ext uri="{FF2B5EF4-FFF2-40B4-BE49-F238E27FC236}">
                  <a16:creationId xmlns:a16="http://schemas.microsoft.com/office/drawing/2014/main" id="{C2F83998-E1EF-3647-4469-B4AF65A7F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861"/>
            <a:stretch/>
          </p:blipFill>
          <p:spPr>
            <a:xfrm>
              <a:off x="838200" y="2162175"/>
              <a:ext cx="6718928" cy="4124325"/>
            </a:xfrm>
            <a:prstGeom prst="rect">
              <a:avLst/>
            </a:prstGeom>
          </p:spPr>
        </p:pic>
        <p:pic>
          <p:nvPicPr>
            <p:cNvPr id="6" name="Picture 5" descr="A collage of different dogs&#10;&#10;Description automatically generated">
              <a:extLst>
                <a:ext uri="{FF2B5EF4-FFF2-40B4-BE49-F238E27FC236}">
                  <a16:creationId xmlns:a16="http://schemas.microsoft.com/office/drawing/2014/main" id="{E9FD9C2D-9F4B-367E-7BBA-72D0F1CA6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232" r="39665"/>
            <a:stretch/>
          </p:blipFill>
          <p:spPr>
            <a:xfrm>
              <a:off x="7595228" y="2190750"/>
              <a:ext cx="4053847" cy="2727325"/>
            </a:xfrm>
            <a:prstGeom prst="rect">
              <a:avLst/>
            </a:prstGeom>
          </p:spPr>
        </p:pic>
        <p:pic>
          <p:nvPicPr>
            <p:cNvPr id="7" name="Picture 6" descr="A collage of different dogs&#10;&#10;Description automatically generated">
              <a:extLst>
                <a:ext uri="{FF2B5EF4-FFF2-40B4-BE49-F238E27FC236}">
                  <a16:creationId xmlns:a16="http://schemas.microsoft.com/office/drawing/2014/main" id="{CD6AAED2-160B-504E-5E39-67FDC6D97F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60" t="60232" b="19814"/>
            <a:stretch/>
          </p:blipFill>
          <p:spPr>
            <a:xfrm>
              <a:off x="7595228" y="4918074"/>
              <a:ext cx="2636506" cy="1368425"/>
            </a:xfrm>
            <a:prstGeom prst="rect">
              <a:avLst/>
            </a:prstGeom>
          </p:spPr>
        </p:pic>
        <p:pic>
          <p:nvPicPr>
            <p:cNvPr id="8" name="Picture 7" descr="A collage of different dogs&#10;&#10;Description automatically generated">
              <a:extLst>
                <a:ext uri="{FF2B5EF4-FFF2-40B4-BE49-F238E27FC236}">
                  <a16:creationId xmlns:a16="http://schemas.microsoft.com/office/drawing/2014/main" id="{22FFA85E-EE94-684A-CF66-743D2A174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60" t="80047" r="19280"/>
            <a:stretch/>
          </p:blipFill>
          <p:spPr>
            <a:xfrm>
              <a:off x="10307969" y="4918075"/>
              <a:ext cx="1341106" cy="1368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75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B6863-C823-59FF-9C01-8E48DD033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558"/>
            <a:ext cx="10515600" cy="1325563"/>
          </a:xfrm>
        </p:spPr>
        <p:txBody>
          <a:bodyPr>
            <a:normAutofit/>
          </a:bodyPr>
          <a:lstStyle/>
          <a:p>
            <a:r>
              <a:rPr lang="es-AR" b="1" dirty="0">
                <a:latin typeface="Helvetica Neue" pitchFamily="50" charset="0"/>
              </a:rPr>
              <a:t>Razas más comunes y posibles desafíos</a:t>
            </a:r>
            <a:endParaRPr lang="en-US" b="1" dirty="0">
              <a:latin typeface="Helvetica Neue" pitchFamily="50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C9A4D2-AF74-0DFD-F294-0CCD86E0C392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0" y="1539426"/>
            <a:ext cx="7334250" cy="5145157"/>
            <a:chOff x="152400" y="1548951"/>
            <a:chExt cx="7334250" cy="5145157"/>
          </a:xfrm>
        </p:grpSpPr>
        <p:pic>
          <p:nvPicPr>
            <p:cNvPr id="5" name="Picture 4" descr="A animal walking in a field&#10;&#10;Description automatically generated">
              <a:extLst>
                <a:ext uri="{FF2B5EF4-FFF2-40B4-BE49-F238E27FC236}">
                  <a16:creationId xmlns:a16="http://schemas.microsoft.com/office/drawing/2014/main" id="{09C7A402-33A2-F0EB-6069-6A98A0925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156"/>
            <a:stretch/>
          </p:blipFill>
          <p:spPr>
            <a:xfrm>
              <a:off x="152400" y="1548951"/>
              <a:ext cx="4857750" cy="2529716"/>
            </a:xfrm>
            <a:prstGeom prst="rect">
              <a:avLst/>
            </a:prstGeom>
          </p:spPr>
        </p:pic>
        <p:pic>
          <p:nvPicPr>
            <p:cNvPr id="6" name="Picture 5" descr="A animal walking in a field&#10;&#10;Description automatically generated">
              <a:extLst>
                <a:ext uri="{FF2B5EF4-FFF2-40B4-BE49-F238E27FC236}">
                  <a16:creationId xmlns:a16="http://schemas.microsoft.com/office/drawing/2014/main" id="{E3954F7B-969D-7398-F8CC-EEA0424D1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44"/>
            <a:stretch/>
          </p:blipFill>
          <p:spPr>
            <a:xfrm>
              <a:off x="152400" y="4164392"/>
              <a:ext cx="7334250" cy="252971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292A3A1-9D1E-0CD0-B615-8EB7FEF69FBD}"/>
              </a:ext>
            </a:extLst>
          </p:cNvPr>
          <p:cNvSpPr txBox="1"/>
          <p:nvPr/>
        </p:nvSpPr>
        <p:spPr>
          <a:xfrm>
            <a:off x="5915025" y="1588566"/>
            <a:ext cx="54387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900" i="0" dirty="0">
                <a:effectLst/>
                <a:latin typeface="HelveticaNeue MediumCond" panose="020B0506000000000000" pitchFamily="34" charset="0"/>
              </a:rPr>
              <a:t>Variabilidad </a:t>
            </a:r>
            <a:r>
              <a:rPr lang="es-ES" sz="1900" i="0" dirty="0" err="1">
                <a:effectLst/>
                <a:latin typeface="HelveticaNeue MediumCond" panose="020B0506000000000000" pitchFamily="34" charset="0"/>
              </a:rPr>
              <a:t>intra-raza</a:t>
            </a:r>
            <a:r>
              <a:rPr lang="es-ES" sz="1900" i="0" dirty="0">
                <a:effectLst/>
                <a:latin typeface="Helvetica Neue" pitchFamily="50" charset="0"/>
              </a:rPr>
              <a:t>: Diferencias de pelaje, color y tamaño dentro de la misma raza.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900" i="0" dirty="0">
                <a:effectLst/>
                <a:latin typeface="HelveticaNeue MediumCond" panose="020B0506000000000000" pitchFamily="34" charset="0"/>
              </a:rPr>
              <a:t>Similitudes </a:t>
            </a:r>
            <a:r>
              <a:rPr lang="es-ES" sz="1900" i="0" dirty="0" err="1">
                <a:effectLst/>
                <a:latin typeface="HelveticaNeue MediumCond" panose="020B0506000000000000" pitchFamily="34" charset="0"/>
              </a:rPr>
              <a:t>inter-raza</a:t>
            </a:r>
            <a:r>
              <a:rPr lang="es-ES" sz="1900" i="0" dirty="0">
                <a:effectLst/>
                <a:latin typeface="Helvetica Neue" pitchFamily="50" charset="0"/>
              </a:rPr>
              <a:t>: Razas diferentes con características físicas similares.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900" i="0" dirty="0">
                <a:effectLst/>
                <a:latin typeface="HelveticaNeue MediumCond" panose="020B0506000000000000" pitchFamily="34" charset="0"/>
              </a:rPr>
              <a:t>Calidad de imagen</a:t>
            </a:r>
            <a:r>
              <a:rPr lang="es-ES" sz="1900" i="0" dirty="0">
                <a:effectLst/>
                <a:latin typeface="Helvetica Neue" pitchFamily="50" charset="0"/>
              </a:rPr>
              <a:t>: Variaciones en iluminación, fondo y claridad pueden afectar la clasificación.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i="0" dirty="0">
                <a:effectLst/>
                <a:latin typeface="HelveticaNeue MediumCond" panose="020B0506000000000000" pitchFamily="34" charset="0"/>
              </a:rPr>
              <a:t>Accesorios y estilos de pelaje</a:t>
            </a:r>
            <a:r>
              <a:rPr lang="es-ES" sz="1900" b="0" i="0" dirty="0">
                <a:effectLst/>
                <a:latin typeface="Helvetica Neue" pitchFamily="50" charset="0"/>
              </a:rPr>
              <a:t>: Lazos, ropa y cortes de pelo que cambian la apariencia.</a:t>
            </a:r>
            <a:endParaRPr lang="es-ES" sz="1900" i="0" dirty="0">
              <a:effectLst/>
              <a:latin typeface="HelveticaNeue MediumCond" panose="020B050600000000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F7774-5681-0567-EB58-FA176716BE70}"/>
              </a:ext>
            </a:extLst>
          </p:cNvPr>
          <p:cNvSpPr txBox="1"/>
          <p:nvPr/>
        </p:nvSpPr>
        <p:spPr>
          <a:xfrm>
            <a:off x="8354535" y="4204007"/>
            <a:ext cx="299926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900" i="0" dirty="0">
                <a:effectLst/>
                <a:latin typeface="HelveticaNeue MediumCond" panose="020B0506000000000000" pitchFamily="34" charset="0"/>
              </a:rPr>
              <a:t>Poses y movimiento</a:t>
            </a:r>
            <a:r>
              <a:rPr lang="es-ES" sz="1900" b="0" i="0" dirty="0">
                <a:effectLst/>
                <a:latin typeface="Helvetica Neue" pitchFamily="50" charset="0"/>
              </a:rPr>
              <a:t>: Diferentes posturas y niveles de actividad alteran la forma visible.</a:t>
            </a:r>
            <a:endParaRPr lang="es-ES" sz="1900" i="0" dirty="0">
              <a:effectLst/>
              <a:latin typeface="HelveticaNeue MediumCond" panose="020B0506000000000000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1900" i="0" dirty="0">
                <a:effectLst/>
                <a:latin typeface="HelveticaNeue MediumCond" panose="020B0506000000000000" pitchFamily="34" charset="0"/>
              </a:rPr>
              <a:t>Perspectiva y Escala</a:t>
            </a:r>
            <a:r>
              <a:rPr lang="es-ES" sz="1900" b="0" i="0" dirty="0">
                <a:effectLst/>
                <a:latin typeface="Helvetica Neue" pitchFamily="50" charset="0"/>
              </a:rPr>
              <a:t>: El ángulo y la distancia de la cámara pueden distorsionar el tamaño aparente.</a:t>
            </a:r>
          </a:p>
        </p:txBody>
      </p:sp>
    </p:spTree>
    <p:extLst>
      <p:ext uri="{BB962C8B-B14F-4D97-AF65-F5344CB8AC3E}">
        <p14:creationId xmlns:p14="http://schemas.microsoft.com/office/powerpoint/2010/main" val="3614945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CD233-F27D-DE05-47E1-5037F39C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>
                <a:latin typeface="Helvetica Neue" pitchFamily="50" charset="0"/>
              </a:rPr>
              <a:t>Solución</a:t>
            </a:r>
            <a:endParaRPr lang="en-US" b="1" dirty="0">
              <a:latin typeface="Helvetica Neue" pitchFamily="50" charset="0"/>
            </a:endParaRPr>
          </a:p>
        </p:txBody>
      </p:sp>
      <p:pic>
        <p:nvPicPr>
          <p:cNvPr id="3" name="Picture 2" descr="A group of dogs looking up&#10;&#10;Description automatically generated">
            <a:extLst>
              <a:ext uri="{FF2B5EF4-FFF2-40B4-BE49-F238E27FC236}">
                <a16:creationId xmlns:a16="http://schemas.microsoft.com/office/drawing/2014/main" id="{135BDCF2-34B8-5C9D-655B-49A2F3C97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4320"/>
            <a:ext cx="12192000" cy="4043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034C50-D3EA-66D3-84E9-5E7891F8EAC5}"/>
              </a:ext>
            </a:extLst>
          </p:cNvPr>
          <p:cNvSpPr txBox="1"/>
          <p:nvPr/>
        </p:nvSpPr>
        <p:spPr>
          <a:xfrm>
            <a:off x="3067050" y="1935798"/>
            <a:ext cx="1495425" cy="742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CD3A3-8948-A6A5-5C82-E39E4FF8BEF2}"/>
              </a:ext>
            </a:extLst>
          </p:cNvPr>
          <p:cNvSpPr txBox="1"/>
          <p:nvPr/>
        </p:nvSpPr>
        <p:spPr>
          <a:xfrm>
            <a:off x="838200" y="1690688"/>
            <a:ext cx="1149626" cy="1200329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s-AR" dirty="0">
                <a:latin typeface="HelveticaNeue MediumCond" panose="020B0506000000000000" pitchFamily="34" charset="0"/>
              </a:rPr>
              <a:t>Problema</a:t>
            </a:r>
          </a:p>
          <a:p>
            <a:r>
              <a:rPr lang="es-AR" dirty="0">
                <a:latin typeface="Helvetica Neue" pitchFamily="50" charset="0"/>
              </a:rPr>
              <a:t>Clasificación multiclase (120)</a:t>
            </a:r>
            <a:endParaRPr lang="en-US" dirty="0">
              <a:latin typeface="Helvetica Neue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5A806-5385-D8F5-BDAC-EB9E5F0131A0}"/>
              </a:ext>
            </a:extLst>
          </p:cNvPr>
          <p:cNvSpPr txBox="1"/>
          <p:nvPr/>
        </p:nvSpPr>
        <p:spPr>
          <a:xfrm>
            <a:off x="3067050" y="3195921"/>
            <a:ext cx="1180951" cy="1569660"/>
          </a:xfrm>
          <a:prstGeom prst="rect">
            <a:avLst/>
          </a:prstGeom>
          <a:solidFill>
            <a:srgbClr val="0070C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s-AR" sz="1600" dirty="0">
                <a:latin typeface="HelveticaNeue MediumCond" panose="020B0506000000000000" pitchFamily="34" charset="0"/>
              </a:rPr>
              <a:t>Métricas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latin typeface="Helvetica Neue" pitchFamily="50" charset="0"/>
              </a:rPr>
              <a:t>Matriz de confusión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 err="1">
                <a:latin typeface="Helvetica Neue" pitchFamily="50" charset="0"/>
              </a:rPr>
              <a:t>Accuracy</a:t>
            </a:r>
            <a:endParaRPr lang="es-AR" sz="1600" dirty="0">
              <a:latin typeface="Helvetica Neue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 err="1">
                <a:latin typeface="Helvetica Neue" pitchFamily="50" charset="0"/>
              </a:rPr>
              <a:t>Recall</a:t>
            </a:r>
            <a:endParaRPr lang="es-AR" sz="1600" dirty="0">
              <a:latin typeface="Helvetica Neue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 err="1">
                <a:latin typeface="Helvetica Neue" pitchFamily="50" charset="0"/>
              </a:rPr>
              <a:t>Precision</a:t>
            </a:r>
            <a:endParaRPr lang="en-US" sz="1600" dirty="0">
              <a:latin typeface="Helvetica Neue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0F6A7-6D7D-20F9-120D-6479C27864E3}"/>
              </a:ext>
            </a:extLst>
          </p:cNvPr>
          <p:cNvSpPr txBox="1"/>
          <p:nvPr/>
        </p:nvSpPr>
        <p:spPr>
          <a:xfrm>
            <a:off x="3067050" y="1681785"/>
            <a:ext cx="1464040" cy="923330"/>
          </a:xfrm>
          <a:prstGeom prst="rect">
            <a:avLst/>
          </a:prstGeom>
          <a:solidFill>
            <a:srgbClr val="7030A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s-AR" dirty="0">
                <a:latin typeface="HelveticaNeue MediumCond" panose="020B0506000000000000" pitchFamily="34" charset="0"/>
              </a:rPr>
              <a:t>Modelo</a:t>
            </a:r>
            <a:r>
              <a:rPr lang="en-US" dirty="0">
                <a:latin typeface="HelveticaNeue MediumCond" panose="020B0506000000000000" pitchFamily="34" charset="0"/>
              </a:rPr>
              <a:t>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ysClr val="windowText" lastClr="000000"/>
                </a:solidFill>
                <a:latin typeface="Helvetica Neue" pitchFamily="50" charset="0"/>
              </a:rPr>
              <a:t>ResNet18</a:t>
            </a:r>
            <a:endParaRPr lang="es-AR" dirty="0">
              <a:solidFill>
                <a:sysClr val="windowText" lastClr="000000"/>
              </a:solidFill>
              <a:latin typeface="Helvetica Neue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ysClr val="windowText" lastClr="000000"/>
                </a:solidFill>
                <a:latin typeface="Helvetica Neue" pitchFamily="50" charset="0"/>
              </a:rPr>
              <a:t>ResNet50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BD9C74-6766-450F-D0CD-AB3817921329}"/>
              </a:ext>
            </a:extLst>
          </p:cNvPr>
          <p:cNvSpPr txBox="1"/>
          <p:nvPr/>
        </p:nvSpPr>
        <p:spPr>
          <a:xfrm>
            <a:off x="6245081" y="1681785"/>
            <a:ext cx="1564705" cy="369332"/>
          </a:xfrm>
          <a:prstGeom prst="rect">
            <a:avLst/>
          </a:prstGeom>
          <a:solidFill>
            <a:srgbClr val="0070C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s-AR" dirty="0">
                <a:latin typeface="HelveticaNeue MediumCond" panose="020B0506000000000000" pitchFamily="34" charset="0"/>
              </a:rPr>
              <a:t>Entrenamiento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6A2427-5F8A-1FBA-8713-D8744F2D6FE3}"/>
              </a:ext>
            </a:extLst>
          </p:cNvPr>
          <p:cNvSpPr txBox="1"/>
          <p:nvPr/>
        </p:nvSpPr>
        <p:spPr>
          <a:xfrm>
            <a:off x="9779633" y="1681785"/>
            <a:ext cx="1759697" cy="923330"/>
          </a:xfrm>
          <a:prstGeom prst="rect">
            <a:avLst/>
          </a:prstGeom>
          <a:solidFill>
            <a:srgbClr val="00B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s-AR" dirty="0">
                <a:latin typeface="HelveticaNeue MediumCond" panose="020B0506000000000000" pitchFamily="34" charset="0"/>
              </a:rPr>
              <a:t>Inferencia</a:t>
            </a:r>
          </a:p>
          <a:p>
            <a:r>
              <a:rPr lang="es-AR" dirty="0">
                <a:solidFill>
                  <a:sysClr val="windowText" lastClr="000000"/>
                </a:solidFill>
                <a:latin typeface="Helvetica Neue" pitchFamily="50" charset="0"/>
              </a:rPr>
              <a:t>Devuelve el nombre de la raza del perro</a:t>
            </a:r>
            <a:endParaRPr lang="es-AR" sz="1800" dirty="0">
              <a:solidFill>
                <a:sysClr val="windowText" lastClr="000000"/>
              </a:solidFill>
              <a:latin typeface="Helvetica Neue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A1A685-9632-6936-83E0-C872B5A5C0CF}"/>
              </a:ext>
            </a:extLst>
          </p:cNvPr>
          <p:cNvSpPr txBox="1"/>
          <p:nvPr/>
        </p:nvSpPr>
        <p:spPr>
          <a:xfrm>
            <a:off x="4571304" y="3195921"/>
            <a:ext cx="3347555" cy="1877437"/>
          </a:xfrm>
          <a:prstGeom prst="rect">
            <a:avLst/>
          </a:prstGeom>
          <a:solidFill>
            <a:srgbClr val="0070C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s-AR" sz="1600" dirty="0">
                <a:latin typeface="HelveticaNeue MediumCond" panose="020B0506000000000000" pitchFamily="34" charset="0"/>
              </a:rPr>
              <a:t>Data </a:t>
            </a:r>
            <a:r>
              <a:rPr lang="es-AR" sz="1600" dirty="0" err="1">
                <a:latin typeface="HelveticaNeue MediumCond" panose="020B0506000000000000" pitchFamily="34" charset="0"/>
              </a:rPr>
              <a:t>augmentation</a:t>
            </a:r>
            <a:endParaRPr lang="es-AR" sz="1600" dirty="0">
              <a:latin typeface="HelveticaNeue MediumCond" panose="020B0506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Helvetica Neue" pitchFamily="50" charset="0"/>
              </a:rPr>
              <a:t>Reflejo Horizontal (</a:t>
            </a:r>
            <a:r>
              <a:rPr lang="es-ES" sz="1600" dirty="0" err="1">
                <a:latin typeface="Helvetica Neue" pitchFamily="50" charset="0"/>
              </a:rPr>
              <a:t>Random</a:t>
            </a:r>
            <a:r>
              <a:rPr lang="es-ES" sz="1600" dirty="0">
                <a:latin typeface="Helvetica Neue" pitchFamily="50" charset="0"/>
              </a:rPr>
              <a:t> Horizontal </a:t>
            </a:r>
            <a:r>
              <a:rPr lang="es-ES" sz="1600" dirty="0" err="1">
                <a:latin typeface="Helvetica Neue" pitchFamily="50" charset="0"/>
              </a:rPr>
              <a:t>Flip</a:t>
            </a:r>
            <a:r>
              <a:rPr lang="es-ES" sz="1600" dirty="0">
                <a:latin typeface="Helvetica Neue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Helvetica Neue" pitchFamily="50" charset="0"/>
              </a:rPr>
              <a:t>Rotación Aleatoria (</a:t>
            </a:r>
            <a:r>
              <a:rPr lang="es-ES" sz="1600" dirty="0" err="1">
                <a:latin typeface="Helvetica Neue" pitchFamily="50" charset="0"/>
              </a:rPr>
              <a:t>Random</a:t>
            </a:r>
            <a:r>
              <a:rPr lang="es-ES" sz="1600" dirty="0">
                <a:latin typeface="Helvetica Neue" pitchFamily="50" charset="0"/>
              </a:rPr>
              <a:t> </a:t>
            </a:r>
            <a:r>
              <a:rPr lang="es-ES" sz="1600" dirty="0" err="1">
                <a:latin typeface="Helvetica Neue" pitchFamily="50" charset="0"/>
              </a:rPr>
              <a:t>Rotation</a:t>
            </a:r>
            <a:r>
              <a:rPr lang="es-ES" sz="1600" dirty="0">
                <a:latin typeface="Helvetica Neue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Helvetica Neue" pitchFamily="50" charset="0"/>
              </a:rPr>
              <a:t>Ajuste de Color (Color </a:t>
            </a:r>
            <a:r>
              <a:rPr lang="es-ES" sz="1600" dirty="0" err="1">
                <a:latin typeface="Helvetica Neue" pitchFamily="50" charset="0"/>
              </a:rPr>
              <a:t>Jitter</a:t>
            </a:r>
            <a:r>
              <a:rPr lang="es-ES" sz="1600" dirty="0">
                <a:latin typeface="Helvetica Neue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latin typeface="Helvetica Neue" pitchFamily="50" charset="0"/>
              </a:rPr>
              <a:t>Redimensionamiento a 224x224 (</a:t>
            </a:r>
            <a:r>
              <a:rPr lang="es-AR" sz="1600" dirty="0" err="1">
                <a:latin typeface="Helvetica Neue" pitchFamily="50" charset="0"/>
              </a:rPr>
              <a:t>Resize</a:t>
            </a:r>
            <a:r>
              <a:rPr lang="es-AR" sz="1600" dirty="0">
                <a:latin typeface="Helvetica Neue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latin typeface="Helvetica Neue" pitchFamily="50" charset="0"/>
              </a:rPr>
              <a:t>Recorte Centralizado (</a:t>
            </a:r>
            <a:r>
              <a:rPr lang="es-AR" sz="1600" dirty="0" err="1">
                <a:latin typeface="Helvetica Neue" pitchFamily="50" charset="0"/>
              </a:rPr>
              <a:t>CenterCrop</a:t>
            </a:r>
            <a:r>
              <a:rPr lang="es-AR" sz="1600" dirty="0">
                <a:latin typeface="Helvetica Neue" pitchFamily="50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600" dirty="0">
                <a:latin typeface="Helvetica Neue" pitchFamily="50" charset="0"/>
              </a:rPr>
              <a:t>Normalización de </a:t>
            </a:r>
            <a:r>
              <a:rPr lang="es-AR" sz="1600" dirty="0" err="1">
                <a:latin typeface="Helvetica Neue" pitchFamily="50" charset="0"/>
              </a:rPr>
              <a:t>Imagenes</a:t>
            </a:r>
            <a:r>
              <a:rPr lang="es-AR" sz="1600" dirty="0">
                <a:latin typeface="Helvetica Neue" pitchFamily="50" charset="0"/>
              </a:rPr>
              <a:t> (</a:t>
            </a:r>
            <a:r>
              <a:rPr lang="es-AR" sz="1600" dirty="0" err="1">
                <a:latin typeface="Helvetica Neue" pitchFamily="50" charset="0"/>
              </a:rPr>
              <a:t>Normalize</a:t>
            </a:r>
            <a:r>
              <a:rPr lang="es-AR" sz="1600" dirty="0">
                <a:latin typeface="Helvetica Neue" pitchFamily="50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EFD985-CFB3-4FB8-E5AB-1AB31DEF8F08}"/>
              </a:ext>
            </a:extLst>
          </p:cNvPr>
          <p:cNvSpPr txBox="1"/>
          <p:nvPr/>
        </p:nvSpPr>
        <p:spPr>
          <a:xfrm>
            <a:off x="8242163" y="3195921"/>
            <a:ext cx="1733109" cy="1323439"/>
          </a:xfrm>
          <a:prstGeom prst="rect">
            <a:avLst/>
          </a:prstGeom>
          <a:solidFill>
            <a:srgbClr val="0070C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s-AR" sz="1600" dirty="0">
                <a:latin typeface="HelveticaNeue MediumCond" panose="020B0506000000000000" pitchFamily="34" charset="0"/>
              </a:rPr>
              <a:t>Transfer </a:t>
            </a:r>
            <a:r>
              <a:rPr lang="es-AR" sz="1600" dirty="0" err="1">
                <a:latin typeface="HelveticaNeue MediumCond" panose="020B0506000000000000" pitchFamily="34" charset="0"/>
              </a:rPr>
              <a:t>learning</a:t>
            </a:r>
            <a:endParaRPr lang="es-AR" sz="1600" dirty="0">
              <a:latin typeface="HelveticaNeue MediumCond" panose="020B0506000000000000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>
                <a:latin typeface="Helvetica Neue" pitchFamily="50" charset="0"/>
              </a:rPr>
              <a:t>ResNet18: IMAGENET1K_V1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>
                <a:latin typeface="Helvetica Neue" pitchFamily="50" charset="0"/>
              </a:rPr>
              <a:t>ResNet50: IMAGENET1K_V2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2057E7-361D-7A55-3DDB-228EC0D5EDC2}"/>
              </a:ext>
            </a:extLst>
          </p:cNvPr>
          <p:cNvCxnSpPr/>
          <p:nvPr/>
        </p:nvCxnSpPr>
        <p:spPr>
          <a:xfrm>
            <a:off x="1987826" y="1858617"/>
            <a:ext cx="10792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5F0E64-8744-4334-B580-8FA7CD2D6B22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657525" y="3001617"/>
            <a:ext cx="1" cy="194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18CBA7B-2359-7934-6BA6-03CD17B63B75}"/>
              </a:ext>
            </a:extLst>
          </p:cNvPr>
          <p:cNvCxnSpPr/>
          <p:nvPr/>
        </p:nvCxnSpPr>
        <p:spPr>
          <a:xfrm flipH="1" flipV="1">
            <a:off x="6245081" y="2998986"/>
            <a:ext cx="1" cy="194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02EB34-AB09-88BC-AD59-BD54D0CD9A9E}"/>
              </a:ext>
            </a:extLst>
          </p:cNvPr>
          <p:cNvCxnSpPr>
            <a:cxnSpLocks/>
          </p:cNvCxnSpPr>
          <p:nvPr/>
        </p:nvCxnSpPr>
        <p:spPr>
          <a:xfrm flipH="1" flipV="1">
            <a:off x="9114650" y="3004106"/>
            <a:ext cx="1" cy="1943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880DD8-1781-20CC-6379-200242D0EAC3}"/>
              </a:ext>
            </a:extLst>
          </p:cNvPr>
          <p:cNvCxnSpPr>
            <a:cxnSpLocks/>
          </p:cNvCxnSpPr>
          <p:nvPr/>
        </p:nvCxnSpPr>
        <p:spPr>
          <a:xfrm>
            <a:off x="3657525" y="2998986"/>
            <a:ext cx="5451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760939-FD66-378F-96BF-1E1B74A1ACD7}"/>
              </a:ext>
            </a:extLst>
          </p:cNvPr>
          <p:cNvCxnSpPr>
            <a:endCxn id="9" idx="2"/>
          </p:cNvCxnSpPr>
          <p:nvPr/>
        </p:nvCxnSpPr>
        <p:spPr>
          <a:xfrm flipV="1">
            <a:off x="7027433" y="2051117"/>
            <a:ext cx="1" cy="947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4381F67-2906-45AB-9326-2C9074EB280A}"/>
              </a:ext>
            </a:extLst>
          </p:cNvPr>
          <p:cNvCxnSpPr>
            <a:stCxn id="9" idx="3"/>
          </p:cNvCxnSpPr>
          <p:nvPr/>
        </p:nvCxnSpPr>
        <p:spPr>
          <a:xfrm>
            <a:off x="7809786" y="1866451"/>
            <a:ext cx="19698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C679120-1505-8F77-5A30-AFE597F92FF8}"/>
              </a:ext>
            </a:extLst>
          </p:cNvPr>
          <p:cNvCxnSpPr>
            <a:stCxn id="9" idx="1"/>
          </p:cNvCxnSpPr>
          <p:nvPr/>
        </p:nvCxnSpPr>
        <p:spPr>
          <a:xfrm flipH="1">
            <a:off x="4531090" y="1866451"/>
            <a:ext cx="171399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51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train and train&#10;&#10;Description automatically generated with medium confidence">
            <a:extLst>
              <a:ext uri="{FF2B5EF4-FFF2-40B4-BE49-F238E27FC236}">
                <a16:creationId xmlns:a16="http://schemas.microsoft.com/office/drawing/2014/main" id="{DCB5781C-AB74-3958-7999-E178088FB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1" y="1228726"/>
            <a:ext cx="5287071" cy="5351079"/>
          </a:xfrm>
          <a:prstGeom prst="rect">
            <a:avLst/>
          </a:prstGeom>
        </p:spPr>
      </p:pic>
      <p:pic>
        <p:nvPicPr>
          <p:cNvPr id="5" name="Picture 4" descr="A graph of a graph of a train and a train&#10;&#10;Description automatically generated with medium confidence">
            <a:extLst>
              <a:ext uri="{FF2B5EF4-FFF2-40B4-BE49-F238E27FC236}">
                <a16:creationId xmlns:a16="http://schemas.microsoft.com/office/drawing/2014/main" id="{20B82936-F985-84F7-DC2B-42053F0EF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6" y="1228726"/>
            <a:ext cx="5287071" cy="535107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EF10A2-7404-927D-66DC-CB3EFD7840A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272415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>
                <a:latin typeface="Helvetica Neue" pitchFamily="50" charset="0"/>
              </a:rPr>
              <a:t>ResNet18</a:t>
            </a:r>
            <a:endParaRPr lang="en-US" b="1" dirty="0">
              <a:latin typeface="Helvetica Neue" pitchFamily="50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811CB9-75C9-3FC8-4866-C0E56D27264B}"/>
              </a:ext>
            </a:extLst>
          </p:cNvPr>
          <p:cNvSpPr txBox="1">
            <a:spLocks/>
          </p:cNvSpPr>
          <p:nvPr/>
        </p:nvSpPr>
        <p:spPr>
          <a:xfrm>
            <a:off x="6648451" y="365125"/>
            <a:ext cx="272415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b="1" dirty="0">
                <a:latin typeface="Helvetica Neue" pitchFamily="50" charset="0"/>
              </a:rPr>
              <a:t>ResNet50</a:t>
            </a:r>
            <a:endParaRPr lang="en-US" b="1" dirty="0">
              <a:latin typeface="Helvetica Neue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4523D9-3BEB-97B2-719D-259E4DFC4E9F}"/>
              </a:ext>
            </a:extLst>
          </p:cNvPr>
          <p:cNvSpPr txBox="1"/>
          <p:nvPr/>
        </p:nvSpPr>
        <p:spPr>
          <a:xfrm>
            <a:off x="10584916" y="5335480"/>
            <a:ext cx="1063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effectLst/>
                <a:latin typeface="Helvetica Neue" pitchFamily="50" charset="0"/>
                <a:cs typeface="Helvetica" panose="020B0604020202020204" pitchFamily="34" charset="0"/>
              </a:rPr>
              <a:t>Total test accuracy: </a:t>
            </a:r>
            <a:r>
              <a:rPr lang="en-US" b="0" i="0" dirty="0">
                <a:effectLst/>
                <a:latin typeface="HelveticaNeue MediumCond" panose="020B0506000000000000" pitchFamily="34" charset="0"/>
                <a:cs typeface="Helvetica" panose="020B0604020202020204" pitchFamily="34" charset="0"/>
              </a:rPr>
              <a:t>80.66%</a:t>
            </a:r>
            <a:endParaRPr lang="en-US" dirty="0">
              <a:latin typeface="HelveticaNeue MediumCond" panose="020B0506000000000000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5B650-E082-4F21-6A55-F8A1B5A3DB4F}"/>
              </a:ext>
            </a:extLst>
          </p:cNvPr>
          <p:cNvSpPr txBox="1"/>
          <p:nvPr/>
        </p:nvSpPr>
        <p:spPr>
          <a:xfrm>
            <a:off x="4762645" y="5335480"/>
            <a:ext cx="1063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effectLst/>
                <a:latin typeface="Helvetica Neue" pitchFamily="50" charset="0"/>
                <a:cs typeface="Helvetica" panose="020B0604020202020204" pitchFamily="34" charset="0"/>
              </a:rPr>
              <a:t>Total test accuracy: </a:t>
            </a:r>
            <a:r>
              <a:rPr lang="en-US" b="0" i="0" dirty="0">
                <a:effectLst/>
                <a:latin typeface="HelveticaNeue MediumCond" panose="020B0506000000000000" pitchFamily="34" charset="0"/>
                <a:cs typeface="Helvetica" panose="020B0604020202020204" pitchFamily="34" charset="0"/>
              </a:rPr>
              <a:t>68.90%</a:t>
            </a:r>
            <a:endParaRPr lang="en-US" dirty="0">
              <a:latin typeface="HelveticaNeue MediumCond" panose="020B0506000000000000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83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arcode diagram with blue and purple lines&#10;&#10;Description automatically generated with medium confidence">
            <a:extLst>
              <a:ext uri="{FF2B5EF4-FFF2-40B4-BE49-F238E27FC236}">
                <a16:creationId xmlns:a16="http://schemas.microsoft.com/office/drawing/2014/main" id="{2F393CF0-BB33-8ABE-4BA4-713730456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90" y="1663"/>
            <a:ext cx="9196210" cy="3430800"/>
          </a:xfrm>
          <a:prstGeom prst="rect">
            <a:avLst/>
          </a:prstGeom>
        </p:spPr>
      </p:pic>
      <p:pic>
        <p:nvPicPr>
          <p:cNvPr id="9" name="Picture 8" descr="A bar code graph with blue and purple lines&#10;&#10;Description automatically generated with medium confidence">
            <a:extLst>
              <a:ext uri="{FF2B5EF4-FFF2-40B4-BE49-F238E27FC236}">
                <a16:creationId xmlns:a16="http://schemas.microsoft.com/office/drawing/2014/main" id="{1D018E7D-7DBB-6FEA-A0D6-B1546FD94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1" y="3432463"/>
            <a:ext cx="9182100" cy="34255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6DC065-3C60-9596-1650-0535452EAB69}"/>
              </a:ext>
            </a:extLst>
          </p:cNvPr>
          <p:cNvSpPr txBox="1"/>
          <p:nvPr/>
        </p:nvSpPr>
        <p:spPr>
          <a:xfrm>
            <a:off x="514351" y="561975"/>
            <a:ext cx="18668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Neue MediumCond" panose="020B0506000000000000" pitchFamily="34" charset="0"/>
              </a:rPr>
              <a:t>ResNet18</a:t>
            </a:r>
          </a:p>
          <a:p>
            <a:r>
              <a:rPr lang="en-US" sz="2400" dirty="0">
                <a:latin typeface="Helvetica Neue" pitchFamily="50" charset="0"/>
              </a:rPr>
              <a:t>Max: 94.1%</a:t>
            </a:r>
          </a:p>
          <a:p>
            <a:r>
              <a:rPr lang="en-US" sz="2400" dirty="0">
                <a:latin typeface="Helvetica Neue" pitchFamily="50" charset="0"/>
              </a:rPr>
              <a:t>Min: 26.7%</a:t>
            </a:r>
          </a:p>
          <a:p>
            <a:r>
              <a:rPr lang="en-US" sz="2400" dirty="0">
                <a:latin typeface="Helvetica Neue" pitchFamily="50" charset="0"/>
              </a:rPr>
              <a:t>Mean: 69.2%</a:t>
            </a:r>
          </a:p>
          <a:p>
            <a:r>
              <a:rPr lang="en-US" sz="2400" dirty="0">
                <a:latin typeface="Helvetica Neue" pitchFamily="50" charset="0"/>
              </a:rPr>
              <a:t>Median: 68.2%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90D7B-2C92-9502-3541-ABF19CB91D2B}"/>
              </a:ext>
            </a:extLst>
          </p:cNvPr>
          <p:cNvSpPr txBox="1"/>
          <p:nvPr/>
        </p:nvSpPr>
        <p:spPr>
          <a:xfrm>
            <a:off x="514351" y="3990975"/>
            <a:ext cx="19907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Neue MediumCond" panose="020B0506000000000000" pitchFamily="34" charset="0"/>
              </a:rPr>
              <a:t>ResNet50</a:t>
            </a:r>
          </a:p>
          <a:p>
            <a:r>
              <a:rPr lang="en-US" sz="2400" dirty="0">
                <a:latin typeface="Helvetica Neue" pitchFamily="50" charset="0"/>
              </a:rPr>
              <a:t>Max: 100%</a:t>
            </a:r>
          </a:p>
          <a:p>
            <a:r>
              <a:rPr lang="en-US" sz="2400" dirty="0">
                <a:latin typeface="Helvetica Neue" pitchFamily="50" charset="0"/>
              </a:rPr>
              <a:t>Min: 50.9%</a:t>
            </a:r>
          </a:p>
          <a:p>
            <a:r>
              <a:rPr lang="en-US" sz="2400" dirty="0">
                <a:latin typeface="Helvetica Neue" pitchFamily="50" charset="0"/>
              </a:rPr>
              <a:t>Mean: 81.2%</a:t>
            </a:r>
          </a:p>
          <a:p>
            <a:r>
              <a:rPr lang="en-US" sz="2400" dirty="0">
                <a:latin typeface="Helvetica Neue" pitchFamily="50" charset="0"/>
              </a:rPr>
              <a:t>Median: 84.0%</a:t>
            </a:r>
          </a:p>
          <a:p>
            <a:endParaRPr lang="en-US" sz="2400" dirty="0">
              <a:latin typeface="Helvetica Neue" pitchFamily="50" charset="0"/>
            </a:endParaRPr>
          </a:p>
          <a:p>
            <a:endParaRPr lang="en-US" sz="2400" dirty="0">
              <a:latin typeface="Helvetica Neu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784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F06D6-5A2F-CD62-D042-E51E4521A479}"/>
              </a:ext>
            </a:extLst>
          </p:cNvPr>
          <p:cNvSpPr txBox="1"/>
          <p:nvPr/>
        </p:nvSpPr>
        <p:spPr>
          <a:xfrm>
            <a:off x="485776" y="3952875"/>
            <a:ext cx="1790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Neue MediumCond" panose="020B0506000000000000" pitchFamily="34" charset="0"/>
              </a:rPr>
              <a:t>ResNet50</a:t>
            </a:r>
          </a:p>
          <a:p>
            <a:r>
              <a:rPr lang="en-US" sz="2400" dirty="0">
                <a:latin typeface="Helvetica Neue" pitchFamily="50" charset="0"/>
              </a:rPr>
              <a:t>Max: 100%</a:t>
            </a:r>
          </a:p>
          <a:p>
            <a:r>
              <a:rPr lang="en-US" sz="2400" dirty="0">
                <a:latin typeface="Helvetica Neue" pitchFamily="50" charset="0"/>
              </a:rPr>
              <a:t>Min: 15.2%</a:t>
            </a:r>
          </a:p>
          <a:p>
            <a:r>
              <a:rPr lang="en-US" sz="2400" dirty="0">
                <a:latin typeface="Helvetica Neue" pitchFamily="50" charset="0"/>
              </a:rPr>
              <a:t>Mean: 80.6%</a:t>
            </a:r>
          </a:p>
          <a:p>
            <a:r>
              <a:rPr lang="en-US" sz="2400" dirty="0">
                <a:latin typeface="Helvetica Neue" pitchFamily="50" charset="0"/>
              </a:rPr>
              <a:t>Median: 84.5%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66FED-00B5-D4C2-54C1-5065A535041B}"/>
              </a:ext>
            </a:extLst>
          </p:cNvPr>
          <p:cNvSpPr txBox="1"/>
          <p:nvPr/>
        </p:nvSpPr>
        <p:spPr>
          <a:xfrm>
            <a:off x="485776" y="520512"/>
            <a:ext cx="17906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Neue MediumCond" panose="020B0506000000000000" pitchFamily="34" charset="0"/>
              </a:rPr>
              <a:t>ResNet18</a:t>
            </a:r>
          </a:p>
          <a:p>
            <a:r>
              <a:rPr lang="en-US" sz="2400" dirty="0">
                <a:latin typeface="Helvetica Neue" pitchFamily="50" charset="0"/>
              </a:rPr>
              <a:t>Max: 97.5%</a:t>
            </a:r>
          </a:p>
          <a:p>
            <a:r>
              <a:rPr lang="en-US" sz="2400" dirty="0">
                <a:latin typeface="Helvetica Neue" pitchFamily="50" charset="0"/>
              </a:rPr>
              <a:t>Min: 12.5%</a:t>
            </a:r>
          </a:p>
          <a:p>
            <a:r>
              <a:rPr lang="en-US" sz="2400" dirty="0">
                <a:latin typeface="Helvetica Neue" pitchFamily="50" charset="0"/>
              </a:rPr>
              <a:t>Mean: 68.8%</a:t>
            </a:r>
          </a:p>
          <a:p>
            <a:r>
              <a:rPr lang="en-US" sz="2400" dirty="0">
                <a:latin typeface="Helvetica Neue" pitchFamily="50" charset="0"/>
              </a:rPr>
              <a:t>Median: 70.9%</a:t>
            </a:r>
          </a:p>
        </p:txBody>
      </p:sp>
      <p:pic>
        <p:nvPicPr>
          <p:cNvPr id="5" name="Picture 4" descr="A blue and purple graph&#10;&#10;Description automatically generated">
            <a:extLst>
              <a:ext uri="{FF2B5EF4-FFF2-40B4-BE49-F238E27FC236}">
                <a16:creationId xmlns:a16="http://schemas.microsoft.com/office/drawing/2014/main" id="{2E63566A-3EE9-6CB2-3A9D-8E67BA7AC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13" y="0"/>
            <a:ext cx="9191385" cy="3429000"/>
          </a:xfrm>
          <a:prstGeom prst="rect">
            <a:avLst/>
          </a:prstGeom>
        </p:spPr>
      </p:pic>
      <p:pic>
        <p:nvPicPr>
          <p:cNvPr id="7" name="Picture 6" descr="A blue and purple graph&#10;&#10;Description automatically generated">
            <a:extLst>
              <a:ext uri="{FF2B5EF4-FFF2-40B4-BE49-F238E27FC236}">
                <a16:creationId xmlns:a16="http://schemas.microsoft.com/office/drawing/2014/main" id="{26190717-674E-275C-8CCF-62DDF5B4B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14" y="3429000"/>
            <a:ext cx="919138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52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453</Words>
  <Application>Microsoft Office PowerPoint</Application>
  <PresentationFormat>Widescreen</PresentationFormat>
  <Paragraphs>88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Helvetica Neue</vt:lpstr>
      <vt:lpstr>HelveticaNeue MediumCond</vt:lpstr>
      <vt:lpstr>Office Theme</vt:lpstr>
      <vt:lpstr>PowerPoint Presentation</vt:lpstr>
      <vt:lpstr>Introducción</vt:lpstr>
      <vt:lpstr>Distribución de razas de perros</vt:lpstr>
      <vt:lpstr>Ejemplos de imágenes en los datos</vt:lpstr>
      <vt:lpstr>Razas más comunes y posibles desafíos</vt:lpstr>
      <vt:lpstr>Solución</vt:lpstr>
      <vt:lpstr>PowerPoint Presentation</vt:lpstr>
      <vt:lpstr>PowerPoint Presentation</vt:lpstr>
      <vt:lpstr>PowerPoint Presentation</vt:lpstr>
      <vt:lpstr>Ejemplos – test set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Karen Raczkowski</dc:creator>
  <cp:lastModifiedBy>Karen Raczkowski</cp:lastModifiedBy>
  <cp:revision>67</cp:revision>
  <dcterms:created xsi:type="dcterms:W3CDTF">2023-12-09T17:13:28Z</dcterms:created>
  <dcterms:modified xsi:type="dcterms:W3CDTF">2023-12-12T17:17:05Z</dcterms:modified>
</cp:coreProperties>
</file>